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17"/>
  </p:notesMasterIdLst>
  <p:sldIdLst>
    <p:sldId id="256" r:id="rId3"/>
    <p:sldId id="270" r:id="rId4"/>
    <p:sldId id="257" r:id="rId5"/>
    <p:sldId id="259" r:id="rId6"/>
    <p:sldId id="260" r:id="rId7"/>
    <p:sldId id="27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pen Sans Medium" panose="020B0600000101010101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11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52a5d8fb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3352a5d8fb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52a5d8fbb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3352a5d8fbb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52a5d8fbb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3352a5d8fbb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52a5d8fbb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3352a5d8fbb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52a5d8fbb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3352a5d8fbb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52a5d8fb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3352a5d8fb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2154D924-FA83-9B44-B8A2-2E949E85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352a5d8fbb_0_94:notes">
            <a:extLst>
              <a:ext uri="{FF2B5EF4-FFF2-40B4-BE49-F238E27FC236}">
                <a16:creationId xmlns:a16="http://schemas.microsoft.com/office/drawing/2014/main" id="{1FAF6A20-EAB9-FEF0-A5F4-604AB951D5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3352a5d8fbb_0_94:notes">
            <a:extLst>
              <a:ext uri="{FF2B5EF4-FFF2-40B4-BE49-F238E27FC236}">
                <a16:creationId xmlns:a16="http://schemas.microsoft.com/office/drawing/2014/main" id="{3510769B-8D55-34F0-1DAA-CDDA2EA8C5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567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352a5d8fb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3352a5d8fb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52a5d8fbb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3352a5d8fbb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52a5d8fb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3352a5d8fb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2E078929-10E5-5D85-365A-3EF7009BA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352a5d8fbb_0_94:notes">
            <a:extLst>
              <a:ext uri="{FF2B5EF4-FFF2-40B4-BE49-F238E27FC236}">
                <a16:creationId xmlns:a16="http://schemas.microsoft.com/office/drawing/2014/main" id="{FBCE7C1A-3845-F8F4-A4F6-A6BF0FAAF5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3352a5d8fbb_0_94:notes">
            <a:extLst>
              <a:ext uri="{FF2B5EF4-FFF2-40B4-BE49-F238E27FC236}">
                <a16:creationId xmlns:a16="http://schemas.microsoft.com/office/drawing/2014/main" id="{970F49D5-D7F2-F454-FF0E-6ABA05C34E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011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52a5d8fbb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3352a5d8fbb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52a5d8fbb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3352a5d8fbb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52a5d8fbb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3352a5d8fbb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85063" y="4218848"/>
            <a:ext cx="2173875" cy="5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254725" y="735806"/>
            <a:ext cx="8653500" cy="3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2385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7086600" y="486965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왼쪽만">
  <p:cSld name="OBJECT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254725" y="735800"/>
            <a:ext cx="4149600" cy="3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2385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7086600" y="486965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7086600" y="486965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4629150" y="1032275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2"/>
          </p:nvPr>
        </p:nvSpPr>
        <p:spPr>
          <a:xfrm>
            <a:off x="629850" y="1032275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3"/>
          </p:nvPr>
        </p:nvSpPr>
        <p:spPr>
          <a:xfrm>
            <a:off x="629841" y="16502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4"/>
          </p:nvPr>
        </p:nvSpPr>
        <p:spPr>
          <a:xfrm>
            <a:off x="4629150" y="16502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7086600" y="486965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7086600" y="486965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254725" y="735806"/>
            <a:ext cx="8653500" cy="3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•"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7086600" y="486965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044433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0" y="0"/>
            <a:ext cx="129000" cy="4221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55744" y="55800"/>
            <a:ext cx="305914" cy="2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Medium"/>
              <a:buNone/>
              <a:defRPr sz="2400" b="0" i="0" u="none" strike="noStrike" cap="none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1143000" y="705048"/>
            <a:ext cx="68580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ko" sz="3000" b="1">
                <a:latin typeface="Open Sans"/>
                <a:ea typeface="Open Sans"/>
                <a:cs typeface="Open Sans"/>
                <a:sym typeface="Open Sans"/>
              </a:rPr>
              <a:t>2025 SCSOK Hackathon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753000" y="1705300"/>
            <a:ext cx="7638000" cy="27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sz="1600" b="1"/>
          </a:p>
          <a:p>
            <a:pPr marL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ko" sz="1500"/>
              <a:t>Abyot Melkamu Mekonnen</a:t>
            </a:r>
            <a:endParaRPr sz="1500"/>
          </a:p>
          <a:p>
            <a:pPr marL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ko" sz="1500"/>
              <a:t>Hyeonmin Kim</a:t>
            </a:r>
            <a:endParaRPr sz="1500"/>
          </a:p>
          <a:p>
            <a:pPr marL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ko" sz="1500"/>
              <a:t>Junseong Bae</a:t>
            </a:r>
            <a:endParaRPr sz="1500"/>
          </a:p>
          <a:p>
            <a:pPr marL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ko" sz="1500"/>
              <a:t>Sohui Kim</a:t>
            </a:r>
            <a:endParaRPr sz="1500"/>
          </a:p>
          <a:p>
            <a:pPr marL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ko" sz="1500"/>
              <a:t>Yejin Kwak</a:t>
            </a:r>
            <a:endParaRPr sz="1500"/>
          </a:p>
          <a:p>
            <a:pPr marL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ko" sz="1500"/>
              <a:t>Yuhui Jeong</a:t>
            </a:r>
            <a:endParaRPr sz="1500"/>
          </a:p>
          <a:p>
            <a:pPr marL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ko" sz="1500"/>
              <a:t>Prof. Dr. Jeongbin Park</a:t>
            </a:r>
            <a:endParaRPr sz="1500"/>
          </a:p>
        </p:txBody>
      </p:sp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150" y="1705300"/>
            <a:ext cx="1763999" cy="2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Preprocessing count matrix</a:t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5" y="603950"/>
            <a:ext cx="2893125" cy="316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951" y="603950"/>
            <a:ext cx="2727229" cy="31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6750" y="3603375"/>
            <a:ext cx="208905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>
            <a:off x="1681975" y="4136325"/>
            <a:ext cx="283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Quantile normalization (Bin2cell flavor)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Preprocessing count matrix</a:t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5" y="603950"/>
            <a:ext cx="2893125" cy="316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951" y="603950"/>
            <a:ext cx="2727229" cy="31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6750" y="3603375"/>
            <a:ext cx="2089050" cy="4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900" y="3603375"/>
            <a:ext cx="208905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/>
          <p:cNvSpPr txBox="1"/>
          <p:nvPr/>
        </p:nvSpPr>
        <p:spPr>
          <a:xfrm>
            <a:off x="1681975" y="4136325"/>
            <a:ext cx="283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Quantile normalization (Bin2cell flavor)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4736325" y="4136325"/>
            <a:ext cx="283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Gaussian smoothing 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Preprocessing count matrix</a:t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5" y="603950"/>
            <a:ext cx="2893125" cy="316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951" y="603950"/>
            <a:ext cx="2727229" cy="31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6325" y="603950"/>
            <a:ext cx="2727226" cy="3159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6750" y="3603375"/>
            <a:ext cx="2089050" cy="4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4900" y="3603375"/>
            <a:ext cx="208905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/>
        </p:nvSpPr>
        <p:spPr>
          <a:xfrm>
            <a:off x="1681975" y="4136325"/>
            <a:ext cx="283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Quantile normalization (Bin2cell flavor)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4736325" y="4136325"/>
            <a:ext cx="283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Gaussian smoothing 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Adversarial Autoencoder</a:t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 rotWithShape="1">
          <a:blip r:embed="rId3">
            <a:alphaModFix/>
          </a:blip>
          <a:srcRect t="1140" b="-1139"/>
          <a:stretch/>
        </p:blipFill>
        <p:spPr>
          <a:xfrm>
            <a:off x="387275" y="749550"/>
            <a:ext cx="4065650" cy="419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Adversarial Autoencoder</a:t>
            </a: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3">
            <a:alphaModFix/>
          </a:blip>
          <a:srcRect t="1140" b="-1139"/>
          <a:stretch/>
        </p:blipFill>
        <p:spPr>
          <a:xfrm>
            <a:off x="387275" y="749550"/>
            <a:ext cx="4065650" cy="419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 txBox="1"/>
          <p:nvPr/>
        </p:nvSpPr>
        <p:spPr>
          <a:xfrm>
            <a:off x="4955250" y="1258250"/>
            <a:ext cx="101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Do</a:t>
            </a:r>
            <a:endParaRPr sz="2200" u="sng">
              <a:solidFill>
                <a:schemeClr val="dk1"/>
              </a:solidFill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4955250" y="1826550"/>
            <a:ext cx="4000200" cy="20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50" b="1">
                <a:solidFill>
                  <a:srgbClr val="1F1F1F"/>
                </a:solidFill>
                <a:highlight>
                  <a:srgbClr val="FFFFFF"/>
                </a:highlight>
              </a:rPr>
              <a:t>✓  </a:t>
            </a:r>
            <a:r>
              <a:rPr lang="ko" sz="2000" b="1">
                <a:solidFill>
                  <a:srgbClr val="1F1F1F"/>
                </a:solidFill>
                <a:highlight>
                  <a:srgbClr val="FFFFFF"/>
                </a:highlight>
              </a:rPr>
              <a:t>Ensure consistency of results</a:t>
            </a:r>
            <a:endParaRPr sz="2000"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50"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750" b="1">
                <a:solidFill>
                  <a:srgbClr val="1F1F1F"/>
                </a:solidFill>
                <a:highlight>
                  <a:srgbClr val="FFFFFF"/>
                </a:highlight>
              </a:rPr>
              <a:t>✓  </a:t>
            </a:r>
            <a:r>
              <a:rPr lang="ko" sz="2000" b="1">
                <a:solidFill>
                  <a:srgbClr val="1F1F1F"/>
                </a:solidFill>
                <a:highlight>
                  <a:srgbClr val="FFFFFF"/>
                </a:highlight>
              </a:rPr>
              <a:t>Determine a evaluation metrics of the performance</a:t>
            </a:r>
            <a:endParaRPr sz="2000" b="1">
              <a:solidFill>
                <a:srgbClr val="1F1F1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FB008767-FBCA-FEDE-6A37-C305DB9C6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>
            <a:extLst>
              <a:ext uri="{FF2B5EF4-FFF2-40B4-BE49-F238E27FC236}">
                <a16:creationId xmlns:a16="http://schemas.microsoft.com/office/drawing/2014/main" id="{92197BCB-01E9-0673-2682-1249F29337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/>
              <a:t>2 goals</a:t>
            </a:r>
            <a:endParaRPr/>
          </a:p>
        </p:txBody>
      </p:sp>
      <p:sp>
        <p:nvSpPr>
          <p:cNvPr id="96" name="Google Shape;96;p21">
            <a:extLst>
              <a:ext uri="{FF2B5EF4-FFF2-40B4-BE49-F238E27FC236}">
                <a16:creationId xmlns:a16="http://schemas.microsoft.com/office/drawing/2014/main" id="{2AE28139-EFBD-E5FB-AB06-5B9FB7B3B2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4725" y="1655275"/>
            <a:ext cx="8653500" cy="25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85127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2900" b="1" dirty="0"/>
              <a:t>Best Practices for ST Data Analysis</a:t>
            </a:r>
            <a:endParaRPr lang="en-US" altLang="ko" sz="2900" b="1" dirty="0"/>
          </a:p>
          <a:p>
            <a:pPr marL="457200" lvl="0" indent="-385127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endParaRPr lang="en-US" altLang="ko" sz="2900" b="1" dirty="0"/>
          </a:p>
          <a:p>
            <a:pPr marL="72073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en-US" altLang="ko" sz="2900" b="1" dirty="0">
                <a:solidFill>
                  <a:schemeClr val="tx1"/>
                </a:solidFill>
              </a:rPr>
              <a:t>2. </a:t>
            </a:r>
            <a:r>
              <a:rPr lang="ko" sz="2900" b="1" dirty="0">
                <a:solidFill>
                  <a:schemeClr val="tx1"/>
                </a:solidFill>
              </a:rPr>
              <a:t>Spatial Cell-type Classifier</a:t>
            </a:r>
            <a:endParaRPr sz="2900" b="1" dirty="0">
              <a:solidFill>
                <a:schemeClr val="tx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137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1358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/>
              <a:t>2 goals</a:t>
            </a:r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body" idx="1"/>
          </p:nvPr>
        </p:nvSpPr>
        <p:spPr>
          <a:xfrm>
            <a:off x="254725" y="1655275"/>
            <a:ext cx="8653500" cy="25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85127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2900" b="1" dirty="0"/>
              <a:t>Best Practices for ST Data Analysis</a:t>
            </a:r>
            <a:endParaRPr lang="en-US" altLang="ko" sz="2900" b="1" dirty="0"/>
          </a:p>
          <a:p>
            <a:pPr marL="457200" lvl="0" indent="-385127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endParaRPr lang="en-US" altLang="ko" sz="2900" b="1" dirty="0"/>
          </a:p>
          <a:p>
            <a:pPr marL="72073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en-US" altLang="ko" sz="2900" b="1" dirty="0">
                <a:solidFill>
                  <a:schemeClr val="tx2">
                    <a:lumMod val="90000"/>
                  </a:schemeClr>
                </a:solidFill>
              </a:rPr>
              <a:t>2. </a:t>
            </a:r>
            <a:r>
              <a:rPr lang="ko" sz="2900" b="1" dirty="0">
                <a:solidFill>
                  <a:schemeClr val="tx2">
                    <a:lumMod val="90000"/>
                  </a:schemeClr>
                </a:solidFill>
              </a:rPr>
              <a:t>Spatial Cell-type Classifier</a:t>
            </a:r>
            <a:endParaRPr sz="2900" b="1" dirty="0">
              <a:solidFill>
                <a:schemeClr val="tx2">
                  <a:lumMod val="90000"/>
                </a:schemeClr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137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/>
        </p:nvSpPr>
        <p:spPr>
          <a:xfrm>
            <a:off x="1034791" y="1265249"/>
            <a:ext cx="3102900" cy="3122100"/>
          </a:xfrm>
          <a:prstGeom prst="ellipse">
            <a:avLst/>
          </a:prstGeom>
          <a:noFill/>
          <a:ln w="114300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23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Best Practices for ST data analysis</a:t>
            </a:r>
            <a:endParaRPr/>
          </a:p>
        </p:txBody>
      </p:sp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00" y="2049250"/>
            <a:ext cx="1548686" cy="51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7732" y="911825"/>
            <a:ext cx="2188171" cy="51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630" y="3638149"/>
            <a:ext cx="590891" cy="59024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1040525" y="3677950"/>
            <a:ext cx="13800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napari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8236" y="1633321"/>
            <a:ext cx="1190089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8840" y="3338235"/>
            <a:ext cx="1031410" cy="11900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2011725" y="2638425"/>
            <a:ext cx="12822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822" b="1">
                <a:solidFill>
                  <a:schemeClr val="accent3"/>
                </a:solidFill>
              </a:rPr>
              <a:t>Workflow</a:t>
            </a:r>
            <a:endParaRPr sz="1022">
              <a:solidFill>
                <a:schemeClr val="accent3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3"/>
          <p:cNvSpPr txBox="1"/>
          <p:nvPr/>
        </p:nvSpPr>
        <p:spPr>
          <a:xfrm>
            <a:off x="4918325" y="692850"/>
            <a:ext cx="4225800" cy="42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ko" sz="1600" b="1" u="sng" dirty="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Documentation </a:t>
            </a:r>
            <a:r>
              <a:rPr lang="ko" sz="1600" u="sng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 analysis workflow</a:t>
            </a:r>
            <a:endParaRPr sz="1600" u="sng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</a:pPr>
            <a:r>
              <a:rPr lang="ko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SpatialData</a:t>
            </a:r>
            <a:endParaRPr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</a:pPr>
            <a:r>
              <a:rPr lang="ko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squidpy</a:t>
            </a:r>
            <a:endParaRPr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</a:pPr>
            <a:r>
              <a:rPr lang="ko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napari</a:t>
            </a:r>
            <a:endParaRPr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</a:pPr>
            <a:r>
              <a:rPr lang="ko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cell2location</a:t>
            </a:r>
            <a:endParaRPr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</a:pPr>
            <a:r>
              <a:rPr lang="ko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SPAPROS 	</a:t>
            </a:r>
            <a:endParaRPr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	  </a:t>
            </a:r>
            <a:r>
              <a:rPr lang="ko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</a:pPr>
            <a:r>
              <a:rPr lang="ko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Baysor, ClusterMap </a:t>
            </a:r>
            <a:r>
              <a:rPr lang="ko" sz="13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(Imaging-based)</a:t>
            </a:r>
            <a:endParaRPr sz="13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</a:pPr>
            <a:r>
              <a:rPr lang="ko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SCS, FICTURE </a:t>
            </a:r>
            <a:r>
              <a:rPr lang="ko" sz="13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(NGS-based)</a:t>
            </a:r>
            <a:endParaRPr sz="13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-US" altLang="ko" sz="1600" u="sng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Evaluating</a:t>
            </a:r>
            <a:r>
              <a:rPr lang="ko" sz="1600" u="sng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the performance of </a:t>
            </a:r>
            <a:r>
              <a:rPr lang="en-US" altLang="ko" sz="1600" b="1" u="sng" dirty="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ST analysis </a:t>
            </a:r>
            <a:r>
              <a:rPr lang="ko" sz="1600" u="sng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methods</a:t>
            </a:r>
            <a:endParaRPr sz="1600" u="sng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</a:pPr>
            <a:r>
              <a:rPr lang="ko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Baysor, ClusterMap, SCS, FICTURE</a:t>
            </a:r>
            <a:endParaRPr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90275" y="556600"/>
            <a:ext cx="4828200" cy="2139600"/>
          </a:xfrm>
          <a:prstGeom prst="bracketPair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Best Practices for ST data analysis</a:t>
            </a:r>
            <a:endParaRPr/>
          </a:p>
        </p:txBody>
      </p:sp>
      <p:sp>
        <p:nvSpPr>
          <p:cNvPr id="123" name="Google Shape;123;p24"/>
          <p:cNvSpPr txBox="1"/>
          <p:nvPr/>
        </p:nvSpPr>
        <p:spPr>
          <a:xfrm>
            <a:off x="4918325" y="692850"/>
            <a:ext cx="4225800" cy="42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ko" sz="1600" b="1" u="sng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Documentation </a:t>
            </a:r>
            <a:r>
              <a:rPr lang="ko" sz="16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 analysis workflow</a:t>
            </a:r>
            <a:endParaRPr sz="16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SpatialData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squidpy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napari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cell2location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SPAPROS 	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	  </a:t>
            </a:r>
            <a:r>
              <a:rPr lang="ko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Baysor, ClusterMap </a:t>
            </a:r>
            <a:r>
              <a:rPr lang="ko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(Imaging-based)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SCS, FICTURE </a:t>
            </a:r>
            <a:r>
              <a:rPr lang="ko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(NGS-based)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ko" sz="16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Evaluating the performance of </a:t>
            </a:r>
            <a:r>
              <a:rPr lang="ko" sz="1600" b="1" u="sng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ST analysis</a:t>
            </a:r>
            <a:r>
              <a:rPr lang="ko" sz="16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methods</a:t>
            </a:r>
            <a:endParaRPr sz="16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Baysor, ClusterMap, SCS, FICTURE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75" y="632805"/>
            <a:ext cx="3139300" cy="88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75" y="1767925"/>
            <a:ext cx="3007274" cy="10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/>
        </p:nvSpPr>
        <p:spPr>
          <a:xfrm>
            <a:off x="3590700" y="962375"/>
            <a:ext cx="886200" cy="431100"/>
          </a:xfrm>
          <a:prstGeom prst="rect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Baysor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3382800" y="2054650"/>
            <a:ext cx="1364400" cy="4311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ClusterMap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8" name="Google Shape;128;p24"/>
          <p:cNvSpPr/>
          <p:nvPr/>
        </p:nvSpPr>
        <p:spPr>
          <a:xfrm>
            <a:off x="90275" y="2894625"/>
            <a:ext cx="4828200" cy="2139600"/>
          </a:xfrm>
          <a:prstGeom prst="bracketPair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50" y="2919100"/>
            <a:ext cx="2764675" cy="9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438" y="4147287"/>
            <a:ext cx="2959499" cy="88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3762000" y="3222275"/>
            <a:ext cx="543600" cy="431100"/>
          </a:xfrm>
          <a:prstGeom prst="rect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SCS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3534450" y="4389900"/>
            <a:ext cx="1061100" cy="431100"/>
          </a:xfrm>
          <a:prstGeom prst="rect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FICTURE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2DC89CAA-0D61-98ED-95E1-7A8488DCA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>
            <a:extLst>
              <a:ext uri="{FF2B5EF4-FFF2-40B4-BE49-F238E27FC236}">
                <a16:creationId xmlns:a16="http://schemas.microsoft.com/office/drawing/2014/main" id="{C54DB40D-F0BD-7B89-D39D-338A414B79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/>
              <a:t>2 goals</a:t>
            </a:r>
            <a:endParaRPr/>
          </a:p>
        </p:txBody>
      </p:sp>
      <p:sp>
        <p:nvSpPr>
          <p:cNvPr id="96" name="Google Shape;96;p21">
            <a:extLst>
              <a:ext uri="{FF2B5EF4-FFF2-40B4-BE49-F238E27FC236}">
                <a16:creationId xmlns:a16="http://schemas.microsoft.com/office/drawing/2014/main" id="{CAA05355-B721-3FA6-EF83-2D7B0D50B9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4725" y="1655275"/>
            <a:ext cx="8653500" cy="25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72073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en-US" altLang="ko" sz="2900" b="1" dirty="0">
                <a:solidFill>
                  <a:schemeClr val="tx2"/>
                </a:solidFill>
              </a:rPr>
              <a:t>1. </a:t>
            </a:r>
            <a:r>
              <a:rPr lang="ko" sz="2900" b="1" dirty="0">
                <a:solidFill>
                  <a:schemeClr val="tx2"/>
                </a:solidFill>
              </a:rPr>
              <a:t>Best Practices for ST Data Analysis</a:t>
            </a:r>
            <a:endParaRPr lang="en-US" altLang="ko" sz="2900" b="1" dirty="0">
              <a:solidFill>
                <a:schemeClr val="tx2"/>
              </a:solidFill>
            </a:endParaRPr>
          </a:p>
          <a:p>
            <a:pPr marL="72073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endParaRPr lang="en-US" altLang="ko" sz="2900" b="1" dirty="0"/>
          </a:p>
          <a:p>
            <a:pPr marL="72073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en-US" altLang="ko" sz="2900" b="1" dirty="0">
                <a:solidFill>
                  <a:schemeClr val="tx1"/>
                </a:solidFill>
              </a:rPr>
              <a:t>2. </a:t>
            </a:r>
            <a:r>
              <a:rPr lang="ko" sz="2900" b="1" dirty="0">
                <a:solidFill>
                  <a:schemeClr val="tx1"/>
                </a:solidFill>
              </a:rPr>
              <a:t>Spatial Cell-type Classifier</a:t>
            </a:r>
            <a:endParaRPr sz="2900" b="1" dirty="0">
              <a:solidFill>
                <a:schemeClr val="tx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137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75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00" y="772125"/>
            <a:ext cx="2973975" cy="2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Preprocessing count matrix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702" y="616573"/>
            <a:ext cx="479775" cy="1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Preprocessing count matrix</a:t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5" y="603950"/>
            <a:ext cx="2893125" cy="316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Preprocessing count matrix</a:t>
            </a: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5" y="603950"/>
            <a:ext cx="2893125" cy="316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6750" y="3603375"/>
            <a:ext cx="208905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1681975" y="4136325"/>
            <a:ext cx="283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Quantile normalization (Bin2cell flavor)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238</Words>
  <Application>Microsoft Office PowerPoint</Application>
  <PresentationFormat>화면 슬라이드 쇼(16:9)</PresentationFormat>
  <Paragraphs>71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Open Sans</vt:lpstr>
      <vt:lpstr>Arial</vt:lpstr>
      <vt:lpstr>Open Sans Medium</vt:lpstr>
      <vt:lpstr>Simple Light</vt:lpstr>
      <vt:lpstr>Office 테마</vt:lpstr>
      <vt:lpstr>2025 SCSOK Hackathon</vt:lpstr>
      <vt:lpstr>2 goals</vt:lpstr>
      <vt:lpstr>2 goals</vt:lpstr>
      <vt:lpstr>Best Practices for ST data analysis</vt:lpstr>
      <vt:lpstr>Best Practices for ST data analysis</vt:lpstr>
      <vt:lpstr>2 goals</vt:lpstr>
      <vt:lpstr>Preprocessing count matrix</vt:lpstr>
      <vt:lpstr>Preprocessing count matrix</vt:lpstr>
      <vt:lpstr>Preprocessing count matrix</vt:lpstr>
      <vt:lpstr>Preprocessing count matrix</vt:lpstr>
      <vt:lpstr>Preprocessing count matrix</vt:lpstr>
      <vt:lpstr>Preprocessing count matrix</vt:lpstr>
      <vt:lpstr>Adversarial Autoencoder</vt:lpstr>
      <vt:lpstr>Adversarial Autoencoder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준성 배</cp:lastModifiedBy>
  <cp:revision>7</cp:revision>
  <dcterms:modified xsi:type="dcterms:W3CDTF">2025-02-17T04:55:26Z</dcterms:modified>
</cp:coreProperties>
</file>